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87" name="Google Shape;8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62" name="Google Shape;162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70" name="Google Shape;170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78" name="Google Shape;178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86" name="Google Shape;186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94" name="Google Shape;194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02" name="Google Shape;202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10" name="Google Shape;210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18" name="Google Shape;218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26" name="Google Shape;226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103cc048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a103cc048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a103cc048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94" name="Google Shape;9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103cc04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a103cc048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a103cc048_1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a103cc048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a103cc048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a103cc048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3f81b20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3f81b20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63f81b20e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64" name="Google Shape;264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6f8f0437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6f8f0437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01" name="Google Shape;10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09" name="Google Shape;10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18" name="Google Shape;118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27" name="Google Shape;12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37" name="Google Shape;13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47" name="Google Shape;147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54" name="Google Shape;15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A6CB"/>
              </a:buClr>
              <a:buSzPts val="1400"/>
              <a:buFont typeface="Verdana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7pPr>
            <a:lvl8pPr marL="3200400" marR="0" lvl="7" indent="0" algn="ct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8pPr>
            <a:lvl9pPr marL="3657600" marR="0" lvl="8" indent="0" algn="ct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A6CB"/>
              </a:buClr>
              <a:buSzPts val="1400"/>
              <a:buFont typeface="Verdan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217420" y="-160020"/>
            <a:ext cx="470916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⬜"/>
              <a:defRPr/>
            </a:lvl1pPr>
            <a:lvl2pPr marL="914400" lvl="1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◼"/>
              <a:defRPr/>
            </a:lvl2pPr>
            <a:lvl3pPr marL="1371600" lvl="2" indent="-3175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▫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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◾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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⚫"/>
              <a:defRPr/>
            </a:lvl7pPr>
            <a:lvl8pPr marL="365760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⚫"/>
              <a:defRPr/>
            </a:lvl8pPr>
            <a:lvl9pPr marL="411480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⚫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A6CB"/>
              </a:buClr>
              <a:buSzPts val="1400"/>
              <a:buFont typeface="Verdan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⬜"/>
              <a:defRPr/>
            </a:lvl1pPr>
            <a:lvl2pPr marL="914400" lvl="1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◼"/>
              <a:defRPr/>
            </a:lvl2pPr>
            <a:lvl3pPr marL="1371600" lvl="2" indent="-3175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▫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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◾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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⚫"/>
              <a:defRPr/>
            </a:lvl7pPr>
            <a:lvl8pPr marL="365760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⚫"/>
              <a:defRPr/>
            </a:lvl8pPr>
            <a:lvl9pPr marL="411480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⚫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A6CB"/>
              </a:buClr>
              <a:buSzPts val="1400"/>
              <a:buFont typeface="Verdan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⬜"/>
              <a:defRPr/>
            </a:lvl1pPr>
            <a:lvl2pPr marL="914400" lvl="1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◼"/>
              <a:defRPr/>
            </a:lvl2pPr>
            <a:lvl3pPr marL="1371600" lvl="2" indent="-3175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▫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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◾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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⚫"/>
              <a:defRPr/>
            </a:lvl7pPr>
            <a:lvl8pPr marL="365760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⚫"/>
              <a:defRPr/>
            </a:lvl8pPr>
            <a:lvl9pPr marL="411480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⚫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7DB4"/>
              </a:buClr>
              <a:buSzPts val="1400"/>
              <a:buFont typeface="Verdan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None/>
              <a:defRPr/>
            </a:lvl2pPr>
            <a:lvl3pPr marL="1371600" lvl="2" indent="-228600" rtl="0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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17500" rtl="0">
              <a:spcBef>
                <a:spcPts val="280"/>
              </a:spcBef>
              <a:spcAft>
                <a:spcPts val="0"/>
              </a:spcAft>
              <a:buSzPts val="1400"/>
              <a:buChar char="⚫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⚫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A6CB"/>
              </a:buClr>
              <a:buSzPts val="1400"/>
              <a:buFont typeface="Verdan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⬜"/>
              <a:defRPr/>
            </a:lvl1pPr>
            <a:lvl2pPr marL="914400" lvl="1" indent="-317500" rtl="0">
              <a:spcBef>
                <a:spcPts val="480"/>
              </a:spcBef>
              <a:spcAft>
                <a:spcPts val="0"/>
              </a:spcAft>
              <a:buSzPts val="1400"/>
              <a:buChar char="◼"/>
              <a:defRPr/>
            </a:lvl2pPr>
            <a:lvl3pPr marL="1371600" lvl="2" indent="-317500" rtl="0">
              <a:spcBef>
                <a:spcPts val="440"/>
              </a:spcBef>
              <a:spcAft>
                <a:spcPts val="0"/>
              </a:spcAft>
              <a:buSzPts val="1400"/>
              <a:buChar char="▫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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◾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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17500" rtl="0">
              <a:spcBef>
                <a:spcPts val="280"/>
              </a:spcBef>
              <a:spcAft>
                <a:spcPts val="0"/>
              </a:spcAft>
              <a:buSzPts val="1400"/>
              <a:buChar char="⚫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⚫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⬜"/>
              <a:defRPr/>
            </a:lvl1pPr>
            <a:lvl2pPr marL="914400" lvl="1" indent="-317500" rtl="0">
              <a:spcBef>
                <a:spcPts val="480"/>
              </a:spcBef>
              <a:spcAft>
                <a:spcPts val="0"/>
              </a:spcAft>
              <a:buSzPts val="1400"/>
              <a:buChar char="◼"/>
              <a:defRPr/>
            </a:lvl2pPr>
            <a:lvl3pPr marL="1371600" lvl="2" indent="-317500" rtl="0">
              <a:spcBef>
                <a:spcPts val="440"/>
              </a:spcBef>
              <a:spcAft>
                <a:spcPts val="0"/>
              </a:spcAft>
              <a:buSzPts val="1400"/>
              <a:buChar char="▫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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◾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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17500" rtl="0">
              <a:spcBef>
                <a:spcPts val="280"/>
              </a:spcBef>
              <a:spcAft>
                <a:spcPts val="0"/>
              </a:spcAft>
              <a:buSzPts val="1400"/>
              <a:buChar char="⚫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⚫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1400"/>
              <a:buFont typeface="Verdana"/>
              <a:buNone/>
              <a:defRPr/>
            </a:lvl2pPr>
            <a:lvl3pPr marL="1371600" lvl="2" indent="-228600" rtl="0">
              <a:spcBef>
                <a:spcPts val="440"/>
              </a:spcBef>
              <a:spcAft>
                <a:spcPts val="0"/>
              </a:spcAft>
              <a:buSzPts val="1400"/>
              <a:buFont typeface="Verdana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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17500" rtl="0">
              <a:spcBef>
                <a:spcPts val="280"/>
              </a:spcBef>
              <a:spcAft>
                <a:spcPts val="0"/>
              </a:spcAft>
              <a:buSzPts val="1400"/>
              <a:buChar char="⚫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⚫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1400"/>
              <a:buFont typeface="Verdana"/>
              <a:buNone/>
              <a:defRPr/>
            </a:lvl2pPr>
            <a:lvl3pPr marL="1371600" lvl="2" indent="-228600" rtl="0">
              <a:spcBef>
                <a:spcPts val="440"/>
              </a:spcBef>
              <a:spcAft>
                <a:spcPts val="0"/>
              </a:spcAft>
              <a:buSzPts val="1400"/>
              <a:buFont typeface="Verdana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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17500" rtl="0">
              <a:spcBef>
                <a:spcPts val="280"/>
              </a:spcBef>
              <a:spcAft>
                <a:spcPts val="0"/>
              </a:spcAft>
              <a:buSzPts val="1400"/>
              <a:buChar char="⚫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⚫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⬜"/>
              <a:defRPr/>
            </a:lvl1pPr>
            <a:lvl2pPr marL="914400" lvl="1" indent="-317500" rtl="0">
              <a:spcBef>
                <a:spcPts val="480"/>
              </a:spcBef>
              <a:spcAft>
                <a:spcPts val="0"/>
              </a:spcAft>
              <a:buSzPts val="1400"/>
              <a:buChar char="◼"/>
              <a:defRPr/>
            </a:lvl2pPr>
            <a:lvl3pPr marL="1371600" lvl="2" indent="-317500" rtl="0">
              <a:spcBef>
                <a:spcPts val="440"/>
              </a:spcBef>
              <a:spcAft>
                <a:spcPts val="0"/>
              </a:spcAft>
              <a:buSzPts val="1400"/>
              <a:buChar char="▫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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◾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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17500" rtl="0">
              <a:spcBef>
                <a:spcPts val="280"/>
              </a:spcBef>
              <a:spcAft>
                <a:spcPts val="0"/>
              </a:spcAft>
              <a:buSzPts val="1400"/>
              <a:buChar char="⚫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⚫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⬜"/>
              <a:defRPr/>
            </a:lvl1pPr>
            <a:lvl2pPr marL="914400" lvl="1" indent="-317500" rtl="0">
              <a:spcBef>
                <a:spcPts val="480"/>
              </a:spcBef>
              <a:spcAft>
                <a:spcPts val="0"/>
              </a:spcAft>
              <a:buSzPts val="1400"/>
              <a:buChar char="◼"/>
              <a:defRPr/>
            </a:lvl2pPr>
            <a:lvl3pPr marL="1371600" lvl="2" indent="-317500" rtl="0">
              <a:spcBef>
                <a:spcPts val="440"/>
              </a:spcBef>
              <a:spcAft>
                <a:spcPts val="0"/>
              </a:spcAft>
              <a:buSzPts val="1400"/>
              <a:buChar char="▫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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◾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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17500" rtl="0">
              <a:spcBef>
                <a:spcPts val="280"/>
              </a:spcBef>
              <a:spcAft>
                <a:spcPts val="0"/>
              </a:spcAft>
              <a:buSzPts val="1400"/>
              <a:buChar char="⚫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⚫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A6CB"/>
              </a:buClr>
              <a:buSzPts val="1400"/>
              <a:buFont typeface="Verdan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A6CB"/>
              </a:buClr>
              <a:buSzPts val="1400"/>
              <a:buFont typeface="Verdan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56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1400"/>
              <a:buFont typeface="Verdana"/>
              <a:buNone/>
              <a:defRPr/>
            </a:lvl2pPr>
            <a:lvl3pPr marL="1371600" lvl="2" indent="-228600" rtl="0">
              <a:spcBef>
                <a:spcPts val="440"/>
              </a:spcBef>
              <a:spcAft>
                <a:spcPts val="0"/>
              </a:spcAft>
              <a:buSzPts val="1400"/>
              <a:buFont typeface="Verdana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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17500" rtl="0">
              <a:spcBef>
                <a:spcPts val="280"/>
              </a:spcBef>
              <a:spcAft>
                <a:spcPts val="0"/>
              </a:spcAft>
              <a:buSzPts val="1400"/>
              <a:buChar char="⚫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⚫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⬜"/>
              <a:defRPr/>
            </a:lvl1pPr>
            <a:lvl2pPr marL="914400" lvl="1" indent="-317500" rtl="0">
              <a:spcBef>
                <a:spcPts val="480"/>
              </a:spcBef>
              <a:spcAft>
                <a:spcPts val="0"/>
              </a:spcAft>
              <a:buSzPts val="1400"/>
              <a:buChar char="◼"/>
              <a:defRPr/>
            </a:lvl2pPr>
            <a:lvl3pPr marL="1371600" lvl="2" indent="-317500" rtl="0">
              <a:spcBef>
                <a:spcPts val="440"/>
              </a:spcBef>
              <a:spcAft>
                <a:spcPts val="0"/>
              </a:spcAft>
              <a:buSzPts val="1400"/>
              <a:buChar char="▫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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◾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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17500" rtl="0">
              <a:spcBef>
                <a:spcPts val="280"/>
              </a:spcBef>
              <a:spcAft>
                <a:spcPts val="0"/>
              </a:spcAft>
              <a:buSzPts val="1400"/>
              <a:buChar char="⚫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⚫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lt2"/>
          </a:solidFill>
          <a:ln w="44450" cap="sq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56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marL="914400" lvl="1" indent="-317500" rtl="0">
              <a:spcBef>
                <a:spcPts val="480"/>
              </a:spcBef>
              <a:spcAft>
                <a:spcPts val="0"/>
              </a:spcAft>
              <a:buSzPts val="1400"/>
              <a:buChar char="◼"/>
              <a:defRPr/>
            </a:lvl2pPr>
            <a:lvl3pPr marL="1371600" lvl="2" indent="-317500" rtl="0">
              <a:spcBef>
                <a:spcPts val="440"/>
              </a:spcBef>
              <a:spcAft>
                <a:spcPts val="0"/>
              </a:spcAft>
              <a:buSzPts val="1400"/>
              <a:buChar char="▫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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◾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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17500" rtl="0">
              <a:spcBef>
                <a:spcPts val="280"/>
              </a:spcBef>
              <a:spcAft>
                <a:spcPts val="0"/>
              </a:spcAft>
              <a:buSzPts val="1400"/>
              <a:buChar char="⚫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⚫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A6CB"/>
              </a:buClr>
              <a:buSzPts val="1400"/>
              <a:buFont typeface="Verdana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⬜"/>
              <a:defRPr/>
            </a:lvl1pPr>
            <a:lvl2pPr marL="914400" marR="0" lvl="1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◼"/>
              <a:defRPr/>
            </a:lvl2pPr>
            <a:lvl3pPr marL="1371600" marR="0" lvl="2" indent="-3175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▫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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◾"/>
              <a:defRPr/>
            </a:lvl5pPr>
            <a:lvl6pPr marL="2743200" marR="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"/>
              <a:defRPr/>
            </a:lvl6pPr>
            <a:lvl7pPr marL="3200400" marR="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⚫"/>
              <a:defRPr/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⚫"/>
              <a:defRPr/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⚫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D72AC"/>
              </a:buClr>
              <a:buFont typeface="Verdana"/>
              <a:buNone/>
            </a:pPr>
            <a:r>
              <a:rPr lang="en-US" sz="6000" b="1" i="0" u="none" strike="noStrike" cap="small">
                <a:solidFill>
                  <a:srgbClr val="FD72AC"/>
                </a:solidFill>
                <a:latin typeface="Verdana"/>
                <a:ea typeface="Verdana"/>
                <a:cs typeface="Verdana"/>
                <a:sym typeface="Verdana"/>
              </a:rPr>
              <a:t>ACT Reading Test</a:t>
            </a:r>
            <a:endParaRPr sz="6000" b="1" i="0" u="none" strike="noStrike" cap="small">
              <a:solidFill>
                <a:srgbClr val="FD72A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gradFill>
            <a:gsLst>
              <a:gs pos="0">
                <a:srgbClr val="FFBBD8"/>
              </a:gs>
              <a:gs pos="46000">
                <a:srgbClr val="FE89BB"/>
              </a:gs>
              <a:gs pos="100000">
                <a:srgbClr val="CE005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40 questions</a:t>
            </a:r>
            <a:endParaRPr/>
          </a:p>
          <a:p>
            <a:pPr marL="0" marR="0" lvl="0" indent="0" algn="ctr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35 minutes</a:t>
            </a:r>
            <a:endParaRPr sz="4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FFBBD8"/>
              </a:gs>
              <a:gs pos="46000">
                <a:srgbClr val="FE89BB"/>
              </a:gs>
              <a:gs pos="100000">
                <a:srgbClr val="CE005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4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HUMANITIES</a:t>
            </a:r>
            <a:endParaRPr sz="41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gradFill>
            <a:gsLst>
              <a:gs pos="0">
                <a:srgbClr val="FFF6FA"/>
              </a:gs>
              <a:gs pos="34000">
                <a:srgbClr val="FFF3F8"/>
              </a:gs>
              <a:gs pos="100000">
                <a:srgbClr val="FFBBD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Humanities passages describe or analyze ideas or works of art.  They are written as fact:</a:t>
            </a:r>
            <a:endParaRPr/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❖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present information, pay attention to 	author and point of view</a:t>
            </a:r>
            <a:endParaRPr/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❖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may have to project the author’s likely 	response</a:t>
            </a:r>
            <a:endParaRPr/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❖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identify relationships between events, 	ideas, people, trends or modes of 	thought</a:t>
            </a:r>
            <a:endParaRPr/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9268" y="5032858"/>
            <a:ext cx="1284732" cy="1825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FFBBD8"/>
              </a:gs>
              <a:gs pos="46000">
                <a:srgbClr val="FE89BB"/>
              </a:gs>
              <a:gs pos="100000">
                <a:srgbClr val="CE005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4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SOCIAL STUDIES</a:t>
            </a:r>
            <a:endParaRPr sz="41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gradFill>
            <a:gsLst>
              <a:gs pos="0">
                <a:srgbClr val="FFF6FA"/>
              </a:gs>
              <a:gs pos="34000">
                <a:srgbClr val="FFF3F8"/>
              </a:gs>
              <a:gs pos="100000">
                <a:srgbClr val="FFBBD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Social Studies passages typically present information gathered by research:</a:t>
            </a:r>
            <a:endParaRPr/>
          </a:p>
          <a:p>
            <a:pPr marL="548640" marR="0" lvl="0" indent="-30607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❖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Names, dates, concepts</a:t>
            </a:r>
            <a:endParaRPr/>
          </a:p>
          <a:p>
            <a:pPr marL="548640" marR="0" lvl="0" indent="-30607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❖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Cause-effect, comparisons, sequence of</a:t>
            </a:r>
            <a:endParaRPr/>
          </a:p>
          <a:p>
            <a:pPr marL="548640" marR="0" lvl="0" indent="-4216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events</a:t>
            </a:r>
            <a:endParaRPr/>
          </a:p>
          <a:p>
            <a:pPr marL="548640" marR="0" lvl="0" indent="-30607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❖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Watch the specifics as they relate to the overall idea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6001" y="5562600"/>
            <a:ext cx="9079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FFBBD8"/>
              </a:gs>
              <a:gs pos="46000">
                <a:srgbClr val="FE89BB"/>
              </a:gs>
              <a:gs pos="100000">
                <a:srgbClr val="CE005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4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NATURAL SCIENCES</a:t>
            </a:r>
            <a:endParaRPr sz="41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gradFill>
            <a:gsLst>
              <a:gs pos="0">
                <a:srgbClr val="FFF6FA"/>
              </a:gs>
              <a:gs pos="34000">
                <a:srgbClr val="FFF3F8"/>
              </a:gs>
              <a:gs pos="100000">
                <a:srgbClr val="FFBBD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❖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Presents a science topic and an explanation of the topic’s significance</a:t>
            </a:r>
            <a:endParaRPr/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❖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Relationships between natural phenomena, not relationships between characters</a:t>
            </a:r>
            <a:endParaRPr/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❖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Cause-effect relationships, comparisons, sequences of events</a:t>
            </a:r>
            <a:endParaRPr/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❖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May include specialized or technical language.  The passage will provide </a:t>
            </a:r>
            <a:endParaRPr/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clues to their meaning. 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2" name="Google Shape;18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400" y="5860610"/>
            <a:ext cx="1816729" cy="997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FFBBD8"/>
              </a:gs>
              <a:gs pos="46000">
                <a:srgbClr val="FE89BB"/>
              </a:gs>
              <a:gs pos="100000">
                <a:srgbClr val="CE005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4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General Types of Questions</a:t>
            </a:r>
            <a:endParaRPr sz="41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9" name="Google Shape;189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gradFill>
            <a:gsLst>
              <a:gs pos="0">
                <a:srgbClr val="FFF6FA"/>
              </a:gs>
              <a:gs pos="34000">
                <a:srgbClr val="FFF3F8"/>
              </a:gs>
              <a:gs pos="100000">
                <a:srgbClr val="FFBBD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Identify and interpret details</a:t>
            </a:r>
            <a:endParaRPr/>
          </a:p>
          <a:p>
            <a:pPr marL="548640" marR="0" lvl="0" indent="-30607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Determine the main idea of a paragraph or passage</a:t>
            </a:r>
            <a:endParaRPr/>
          </a:p>
          <a:p>
            <a:pPr marL="548640" marR="0" lvl="0" indent="-30607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Understand relationships compare/contrast</a:t>
            </a:r>
            <a:endParaRPr/>
          </a:p>
          <a:p>
            <a:pPr marL="548640" marR="0" lvl="0" indent="-30607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Understand cause-effect</a:t>
            </a:r>
            <a:endParaRPr/>
          </a:p>
          <a:p>
            <a:pPr marL="548640" marR="0" lvl="0" indent="-30607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30607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0" name="Google Shape;19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4495800"/>
            <a:ext cx="1538021" cy="1826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FFBBD8"/>
              </a:gs>
              <a:gs pos="46000">
                <a:srgbClr val="FE89BB"/>
              </a:gs>
              <a:gs pos="100000">
                <a:srgbClr val="CE005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4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Types of Questions cont.</a:t>
            </a:r>
            <a:endParaRPr sz="41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Google Shape;19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gradFill>
            <a:gsLst>
              <a:gs pos="0">
                <a:srgbClr val="FFF6FA"/>
              </a:gs>
              <a:gs pos="34000">
                <a:srgbClr val="FFF3F8"/>
              </a:gs>
              <a:gs pos="100000">
                <a:srgbClr val="FFBBD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Make generalizations</a:t>
            </a:r>
            <a:endParaRPr/>
          </a:p>
          <a:p>
            <a:pPr marL="548640" marR="0" lvl="0" indent="-30607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Determine the meaning of words from context</a:t>
            </a:r>
            <a:endParaRPr/>
          </a:p>
          <a:p>
            <a:pPr marL="548640" marR="0" lvl="0" indent="-30607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Understand sequences of </a:t>
            </a:r>
            <a:endParaRPr/>
          </a:p>
          <a:p>
            <a:pPr marL="548640" marR="0" lvl="0" indent="-4216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events</a:t>
            </a:r>
            <a:endParaRPr/>
          </a:p>
          <a:p>
            <a:pPr marL="548640" marR="0" lvl="0" indent="-30607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Draw conclusions about the author’s voice and method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8" name="Google Shape;19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2971800"/>
            <a:ext cx="1954073" cy="1585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FFBBD8"/>
              </a:gs>
              <a:gs pos="46000">
                <a:srgbClr val="FE89BB"/>
              </a:gs>
              <a:gs pos="100000">
                <a:srgbClr val="CE005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4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Strategies </a:t>
            </a:r>
            <a:endParaRPr sz="41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5" name="Google Shape;205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gradFill>
            <a:gsLst>
              <a:gs pos="0">
                <a:srgbClr val="FFF6FA"/>
              </a:gs>
              <a:gs pos="34000">
                <a:srgbClr val="FFF3F8"/>
              </a:gs>
              <a:gs pos="100000">
                <a:srgbClr val="FFBBD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Use the time allotted.</a:t>
            </a:r>
            <a:endParaRPr/>
          </a:p>
          <a:p>
            <a:pPr marL="548640" marR="0" lvl="0" indent="-30607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Pace yourself.  If you take 2-3 minutes to read each passage you’ll have about 35 seconds to answer each question.  Some will take less time which gives more time for the challenging ones.</a:t>
            </a:r>
            <a:endParaRPr/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Think of test as four 8 ½ units and try to complete all the questions for a passage in that time.  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1828800"/>
            <a:ext cx="898855" cy="929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FFBBD8"/>
              </a:gs>
              <a:gs pos="46000">
                <a:srgbClr val="FE89BB"/>
              </a:gs>
              <a:gs pos="100000">
                <a:srgbClr val="CE005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4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Strategies continued</a:t>
            </a:r>
            <a:endParaRPr sz="41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gradFill>
            <a:gsLst>
              <a:gs pos="0">
                <a:srgbClr val="FFF6FA"/>
              </a:gs>
              <a:gs pos="34000">
                <a:srgbClr val="FFF3F8"/>
              </a:gs>
              <a:gs pos="100000">
                <a:srgbClr val="FFBBD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There are short paragraphs with subject headings before each passage.  Read these.</a:t>
            </a:r>
            <a:endParaRPr/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They tell you the subject matter, where the passage is from, who wrote it, and a little information about it.</a:t>
            </a:r>
            <a:endParaRPr/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Remember the questions can all be answered based only on the material in the passage.  Don’t rely too much on your own background knowledge.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4" name="Google Shape;21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3886200"/>
            <a:ext cx="898855" cy="929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FFBBD8"/>
              </a:gs>
              <a:gs pos="46000">
                <a:srgbClr val="FE89BB"/>
              </a:gs>
              <a:gs pos="100000">
                <a:srgbClr val="CE005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4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Find your own Strategy</a:t>
            </a:r>
            <a:endParaRPr sz="41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gradFill>
            <a:gsLst>
              <a:gs pos="0">
                <a:srgbClr val="FFF6FA"/>
              </a:gs>
              <a:gs pos="34000">
                <a:srgbClr val="FFF3F8"/>
              </a:gs>
              <a:gs pos="100000">
                <a:srgbClr val="FFBBD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⬜"/>
            </a:pPr>
            <a:r>
              <a:rPr lang="en-US"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Read each question carefully</a:t>
            </a: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so you know what is being asked.</a:t>
            </a:r>
            <a:endParaRPr/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Some people like to answer the easier questions first, then go back to the more difficult ones.</a:t>
            </a:r>
            <a:endParaRPr/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Most experts believe you should answer all questions related to one passage before moving on.</a:t>
            </a:r>
            <a:endParaRPr/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Try to eliminate choices you’re certain are incorrect.  Refer back to the passage.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2" name="Google Shape;22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4572000"/>
            <a:ext cx="944575" cy="766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FFBBD8"/>
              </a:gs>
              <a:gs pos="46000">
                <a:srgbClr val="FE89BB"/>
              </a:gs>
              <a:gs pos="100000">
                <a:srgbClr val="CE005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4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Overall Tips</a:t>
            </a:r>
            <a:endParaRPr sz="41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9" name="Google Shape;229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56700" cy="5022900"/>
          </a:xfrm>
          <a:prstGeom prst="rect">
            <a:avLst/>
          </a:prstGeom>
          <a:gradFill>
            <a:gsLst>
              <a:gs pos="0">
                <a:srgbClr val="FFF6FA"/>
              </a:gs>
              <a:gs pos="34000">
                <a:srgbClr val="FFF3F8"/>
              </a:gs>
              <a:gs pos="100000">
                <a:srgbClr val="FFBBD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Look for the best answer, but read and consider all of the options.</a:t>
            </a:r>
            <a:endParaRPr/>
          </a:p>
          <a:p>
            <a:pPr marL="548640" marR="0" lvl="0" indent="-30607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Ask yourself whether you can justify your choice as the best answer.</a:t>
            </a:r>
            <a:endParaRPr/>
          </a:p>
          <a:p>
            <a:pPr marL="548640" marR="0" lvl="0" indent="-30607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Char char="⬜"/>
            </a:pPr>
            <a:r>
              <a:rPr lang="en-US"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Answer </a:t>
            </a:r>
            <a:r>
              <a:rPr lang="en-US" sz="2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</a:t>
            </a:r>
            <a:r>
              <a:rPr lang="en-US"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the questions</a:t>
            </a: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/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you’re not penalized for</a:t>
            </a:r>
            <a:endParaRPr/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	guessing.</a:t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MARK UP YOUR TEST BOOK!</a:t>
            </a:r>
            <a:endParaRPr sz="2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0" name="Google Shape;23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4038600"/>
            <a:ext cx="1854200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82281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5898"/>
                </a:solidFill>
                <a:latin typeface="Verdana"/>
                <a:ea typeface="Verdana"/>
                <a:cs typeface="Verdana"/>
                <a:sym typeface="Verdana"/>
              </a:rPr>
              <a:t>OMG!  I can’t read that fast!</a:t>
            </a:r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57975" y="1461900"/>
            <a:ext cx="8728500" cy="51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⬜"/>
            </a:pPr>
            <a:r>
              <a:rPr lang="en-US" sz="1600">
                <a:solidFill>
                  <a:srgbClr val="F9F9F9"/>
                </a:solidFill>
              </a:rPr>
              <a:t>•</a:t>
            </a:r>
            <a:r>
              <a:rPr lang="en-US" sz="2400" b="1">
                <a:solidFill>
                  <a:srgbClr val="AB0043"/>
                </a:solidFill>
                <a:latin typeface="Verdana"/>
                <a:ea typeface="Verdana"/>
                <a:cs typeface="Verdana"/>
                <a:sym typeface="Verdana"/>
              </a:rPr>
              <a:t>The vast majority of people can </a:t>
            </a:r>
            <a:r>
              <a:rPr lang="en-US" sz="2400" b="1" u="sng">
                <a:solidFill>
                  <a:srgbClr val="AB0043"/>
                </a:solidFill>
                <a:latin typeface="Verdana"/>
                <a:ea typeface="Verdana"/>
                <a:cs typeface="Verdana"/>
                <a:sym typeface="Verdana"/>
              </a:rPr>
              <a:t>NOT</a:t>
            </a:r>
            <a:r>
              <a:rPr lang="en-US" sz="2400" b="1">
                <a:solidFill>
                  <a:srgbClr val="AB0043"/>
                </a:solidFill>
                <a:latin typeface="Verdana"/>
                <a:ea typeface="Verdana"/>
                <a:cs typeface="Verdana"/>
                <a:sym typeface="Verdana"/>
              </a:rPr>
              <a:t> read all of the passages in allotted amount of time so don’t panic.</a:t>
            </a:r>
            <a:br>
              <a:rPr lang="en-US" sz="2400" b="1">
                <a:solidFill>
                  <a:srgbClr val="AB0043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400" b="1">
              <a:solidFill>
                <a:srgbClr val="AB00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⬜"/>
            </a:pPr>
            <a:r>
              <a:rPr lang="en-US" sz="1600">
                <a:solidFill>
                  <a:srgbClr val="F9F9F9"/>
                </a:solidFill>
              </a:rPr>
              <a:t>•</a:t>
            </a:r>
            <a:r>
              <a:rPr lang="en-US" sz="2400" b="1">
                <a:solidFill>
                  <a:srgbClr val="AB0043"/>
                </a:solidFill>
                <a:latin typeface="Verdana"/>
                <a:ea typeface="Verdana"/>
                <a:cs typeface="Verdana"/>
                <a:sym typeface="Verdana"/>
              </a:rPr>
              <a:t>Most people find the ?’s on  first passage the hardest (inference ?’s on a prose passage)</a:t>
            </a:r>
            <a:br>
              <a:rPr lang="en-US" sz="2400" b="1">
                <a:solidFill>
                  <a:srgbClr val="AB0043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400" b="1">
              <a:solidFill>
                <a:srgbClr val="AB00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⬜"/>
            </a:pPr>
            <a:r>
              <a:rPr lang="en-US" sz="1600">
                <a:solidFill>
                  <a:srgbClr val="F9F9F9"/>
                </a:solidFill>
              </a:rPr>
              <a:t>•</a:t>
            </a:r>
            <a:r>
              <a:rPr lang="en-US" sz="2400" b="1">
                <a:solidFill>
                  <a:srgbClr val="AB0043"/>
                </a:solidFill>
                <a:latin typeface="Verdana"/>
                <a:ea typeface="Verdana"/>
                <a:cs typeface="Verdana"/>
                <a:sym typeface="Verdana"/>
              </a:rPr>
              <a:t>Most people find the final passage the easiest (basic ?’s on a science passage)</a:t>
            </a:r>
            <a:br>
              <a:rPr lang="en-US" sz="2400" b="1">
                <a:solidFill>
                  <a:srgbClr val="AB0043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400" b="1">
              <a:solidFill>
                <a:srgbClr val="AB00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⬜"/>
            </a:pPr>
            <a:r>
              <a:rPr lang="en-US" sz="1600">
                <a:solidFill>
                  <a:srgbClr val="F9F9F9"/>
                </a:solidFill>
              </a:rPr>
              <a:t>•</a:t>
            </a:r>
            <a:r>
              <a:rPr lang="en-US" sz="2400" b="1">
                <a:solidFill>
                  <a:srgbClr val="AB0043"/>
                </a:solidFill>
                <a:latin typeface="Verdana"/>
                <a:ea typeface="Verdana"/>
                <a:cs typeface="Verdana"/>
                <a:sym typeface="Verdana"/>
              </a:rPr>
              <a:t>But most people do NOT get to the final passage.   </a:t>
            </a:r>
            <a:endParaRPr sz="2400" b="1">
              <a:solidFill>
                <a:srgbClr val="AB00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lvl="0" indent="-30607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FFBBD8"/>
              </a:gs>
              <a:gs pos="46000">
                <a:srgbClr val="FE89BB"/>
              </a:gs>
              <a:gs pos="100000">
                <a:srgbClr val="CE005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4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CONTENT OF TEST </a:t>
            </a:r>
            <a:endParaRPr sz="41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gradFill>
            <a:gsLst>
              <a:gs pos="0">
                <a:srgbClr val="FFF2F7"/>
              </a:gs>
              <a:gs pos="34000">
                <a:srgbClr val="FFEEF4"/>
              </a:gs>
              <a:gs pos="100000">
                <a:srgbClr val="FF9FC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READING CONTENT    PERCENT     # OF QUESTIONS</a:t>
            </a:r>
            <a:endParaRPr/>
          </a:p>
          <a:p>
            <a:pPr marL="548640" marR="0" lvl="0" indent="-42164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5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5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Prose Fiction		  			25%			10</a:t>
            </a:r>
            <a:endParaRPr/>
          </a:p>
          <a:p>
            <a:pPr marL="548640" marR="0" lvl="0" indent="-421640" algn="l" rtl="0">
              <a:lnSpc>
                <a:spcPct val="9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/>
          </a:p>
          <a:p>
            <a:pPr marL="548640" marR="0" lvl="0" indent="-421640" algn="l" rtl="0">
              <a:lnSpc>
                <a:spcPct val="9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Humanities		  			25%			10</a:t>
            </a:r>
            <a:endParaRPr/>
          </a:p>
          <a:p>
            <a:pPr marL="548640" marR="0" lvl="0" indent="-42164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05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Social Studies				25%			10</a:t>
            </a:r>
            <a:endParaRPr/>
          </a:p>
          <a:p>
            <a:pPr marL="548640" marR="0" lvl="0" indent="-42164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05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Natural Sciences			25%			10</a:t>
            </a:r>
            <a:endParaRPr/>
          </a:p>
          <a:p>
            <a:pPr marL="548640" marR="0" lvl="0" indent="-42164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05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Total			  				100%			40			</a:t>
            </a:r>
            <a:endParaRPr sz="205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5898"/>
                </a:solidFill>
                <a:latin typeface="Verdana"/>
                <a:ea typeface="Verdana"/>
                <a:cs typeface="Verdana"/>
                <a:sym typeface="Verdana"/>
              </a:rPr>
              <a:t>Possible Approaches?</a:t>
            </a:r>
            <a:endParaRPr/>
          </a:p>
        </p:txBody>
      </p:sp>
      <p:sp>
        <p:nvSpPr>
          <p:cNvPr id="244" name="Google Shape;244;p32"/>
          <p:cNvSpPr txBox="1">
            <a:spLocks noGrp="1"/>
          </p:cNvSpPr>
          <p:nvPr>
            <p:ph type="body" idx="1"/>
          </p:nvPr>
        </p:nvSpPr>
        <p:spPr>
          <a:xfrm>
            <a:off x="190900" y="1306975"/>
            <a:ext cx="8496000" cy="54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F9F9F9"/>
                </a:solidFill>
              </a:rPr>
              <a:t>•</a:t>
            </a:r>
            <a:r>
              <a:rPr lang="en-US" sz="2800">
                <a:solidFill>
                  <a:srgbClr val="AB0043"/>
                </a:solidFill>
                <a:latin typeface="Verdana"/>
                <a:ea typeface="Verdana"/>
                <a:cs typeface="Verdana"/>
                <a:sym typeface="Verdana"/>
              </a:rPr>
              <a:t>Are you one of the many people who can NOT read that fast?</a:t>
            </a:r>
            <a:endParaRPr sz="2800">
              <a:solidFill>
                <a:srgbClr val="AB00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F9F9F9"/>
                </a:solidFill>
              </a:rPr>
              <a:t>•</a:t>
            </a:r>
            <a:r>
              <a:rPr lang="en-US" sz="2800">
                <a:solidFill>
                  <a:srgbClr val="AB0043"/>
                </a:solidFill>
                <a:latin typeface="Verdana"/>
                <a:ea typeface="Verdana"/>
                <a:cs typeface="Verdana"/>
                <a:sym typeface="Verdana"/>
              </a:rPr>
              <a:t>Is this general trend of #1 being the most difficult and #4 being the easiest true for you?</a:t>
            </a:r>
            <a:endParaRPr sz="2800">
              <a:solidFill>
                <a:srgbClr val="AB00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F9F9F9"/>
                </a:solidFill>
              </a:rPr>
              <a:t>•</a:t>
            </a:r>
            <a:r>
              <a:rPr lang="en-US" sz="2800">
                <a:solidFill>
                  <a:srgbClr val="AB0043"/>
                </a:solidFill>
                <a:latin typeface="Verdana"/>
                <a:ea typeface="Verdana"/>
                <a:cs typeface="Verdana"/>
                <a:sym typeface="Verdana"/>
              </a:rPr>
              <a:t>If so, you could START w/ passage 2, go to 3, go to 4, and then finish w/1 (knowing that is the one you may run out of time on)</a:t>
            </a:r>
            <a:endParaRPr sz="2800">
              <a:solidFill>
                <a:srgbClr val="AB00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F9F9F9"/>
                </a:solidFill>
              </a:rPr>
              <a:t>•</a:t>
            </a:r>
            <a:r>
              <a:rPr lang="en-US" sz="2800" b="1" u="sng">
                <a:solidFill>
                  <a:srgbClr val="AB0043"/>
                </a:solidFill>
                <a:latin typeface="Verdana"/>
                <a:ea typeface="Verdana"/>
                <a:cs typeface="Verdana"/>
                <a:sym typeface="Verdana"/>
              </a:rPr>
              <a:t>Don’t</a:t>
            </a:r>
            <a:r>
              <a:rPr lang="en-US" sz="2800" b="1">
                <a:solidFill>
                  <a:srgbClr val="AB0043"/>
                </a:solidFill>
                <a:latin typeface="Verdana"/>
                <a:ea typeface="Verdana"/>
                <a:cs typeface="Verdana"/>
                <a:sym typeface="Verdana"/>
              </a:rPr>
              <a:t> leave any blank and don’t mess up #s</a:t>
            </a:r>
            <a:endParaRPr sz="2800" b="1">
              <a:solidFill>
                <a:srgbClr val="AB00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lvl="0" indent="-30607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>
            <a:spLocks noGrp="1"/>
          </p:cNvSpPr>
          <p:nvPr>
            <p:ph type="title"/>
          </p:nvPr>
        </p:nvSpPr>
        <p:spPr>
          <a:xfrm>
            <a:off x="457200" y="274663"/>
            <a:ext cx="8229600" cy="23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>
                <a:solidFill>
                  <a:srgbClr val="FF7DAB"/>
                </a:solidFill>
                <a:latin typeface="Verdana"/>
                <a:ea typeface="Verdana"/>
                <a:cs typeface="Verdana"/>
                <a:sym typeface="Verdana"/>
              </a:rPr>
              <a:t>Practice Tests Will See What is best for you</a:t>
            </a:r>
            <a:endParaRPr/>
          </a:p>
        </p:txBody>
      </p:sp>
      <p:sp>
        <p:nvSpPr>
          <p:cNvPr id="251" name="Google Shape;251;p33"/>
          <p:cNvSpPr txBox="1">
            <a:spLocks noGrp="1"/>
          </p:cNvSpPr>
          <p:nvPr>
            <p:ph type="body" idx="1"/>
          </p:nvPr>
        </p:nvSpPr>
        <p:spPr>
          <a:xfrm>
            <a:off x="457200" y="2794800"/>
            <a:ext cx="8229600" cy="35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8640" lvl="0" indent="-30607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6736" y="2794800"/>
            <a:ext cx="3170525" cy="317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8640" lvl="0" indent="-30607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378C"/>
                </a:solidFill>
              </a:rPr>
              <a:t>Let’s do a COLD Speed Test and then try it again using a couple of tricks.</a:t>
            </a:r>
            <a:endParaRPr sz="3600">
              <a:solidFill>
                <a:srgbClr val="FF378C"/>
              </a:solidFill>
            </a:endParaRPr>
          </a:p>
        </p:txBody>
      </p:sp>
      <p:pic>
        <p:nvPicPr>
          <p:cNvPr id="260" name="Google Shape;260;p34" descr="Day 44/365 - Book to be rea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9950" y="3155400"/>
            <a:ext cx="4592945" cy="298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</a:pPr>
            <a:r>
              <a:rPr lang="en-US" sz="37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THE GOSPEL OF SPEED READING</a:t>
            </a:r>
            <a:endParaRPr sz="3700" b="1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7" name="Google Shape;26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7874" y="438049"/>
            <a:ext cx="1587900" cy="15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5"/>
          <p:cNvSpPr txBox="1">
            <a:spLocks noGrp="1"/>
          </p:cNvSpPr>
          <p:nvPr>
            <p:ph type="body" idx="1"/>
          </p:nvPr>
        </p:nvSpPr>
        <p:spPr>
          <a:xfrm>
            <a:off x="188825" y="1417650"/>
            <a:ext cx="8521800" cy="48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 text. </a:t>
            </a:r>
            <a:endParaRPr sz="7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ck up the book. Reading at a 45-degree angle is easier on the eyes than off a flat surface. </a:t>
            </a:r>
            <a:endParaRPr sz="7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Never read without a pen. By </a:t>
            </a: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moving the tip of a pen beneath a line, your eyes will instinctively follow, speeding you up.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On a computer, run the onscreen cursor under the text.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Pick up the book. Reading at a 45-degree angle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is easier on the eyes than off a flat surface. </a:t>
            </a: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33909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Relax your eyes. </a:t>
            </a: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Focus on full lines,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not specific words, using peripheral vision. Move your head, and pay attention to the upper half of letters. </a:t>
            </a: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33909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Kill that voice in your head. Silently repeating words slows you down. To break the habit, try quietly humming.</a:t>
            </a: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Keep on moving. </a:t>
            </a: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Resist the urge to "regress" and reread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  <a:p>
            <a:pPr marL="548640" marR="0" lvl="0" indent="-392747" algn="l" rtl="0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455"/>
              <a:buFont typeface="Verdana"/>
              <a:buNone/>
            </a:pPr>
            <a:endParaRPr sz="7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Relax your eyes. Focus on full lines, not specific words, using peripheral vision. Move your head, and pay attention to the upper half of letters. </a:t>
            </a:r>
            <a:endParaRPr sz="7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392747" algn="l" rtl="0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455"/>
              <a:buFont typeface="Verdana"/>
              <a:buNone/>
            </a:pPr>
            <a:endParaRPr sz="7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392747" algn="l" rtl="0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455"/>
              <a:buFont typeface="Verdana"/>
              <a:buNone/>
            </a:pPr>
            <a:endParaRPr sz="7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Kill that voice in your head. Silently repeating words slows you down. To break the habit, try quietly humming.</a:t>
            </a:r>
            <a:endParaRPr/>
          </a:p>
          <a:p>
            <a:pPr marL="548640" marR="0" lvl="0" indent="-392747" algn="l" rtl="0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455"/>
              <a:buFont typeface="Verdana"/>
              <a:buNone/>
            </a:pPr>
            <a:endParaRPr sz="7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Keep moving. Resist the urge to "regress" and reread. </a:t>
            </a:r>
            <a:endParaRPr/>
          </a:p>
          <a:p>
            <a:pPr marL="548640" marR="0" lvl="0" indent="-392747" algn="l" rtl="0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455"/>
              <a:buFont typeface="Verdana"/>
              <a:buNone/>
            </a:pPr>
            <a:endParaRPr sz="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BBD8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 SCIENCE BEHIND SPEEDREADING</a:t>
            </a:r>
            <a:endParaRPr sz="2400"/>
          </a:p>
        </p:txBody>
      </p:sp>
      <p:sp>
        <p:nvSpPr>
          <p:cNvPr id="274" name="Google Shape;274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8640" lvl="0" indent="-30607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You must minimize the number and duration of fixations per line to increase speed</a:t>
            </a:r>
            <a:endParaRPr sz="2400" b="1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548640" lvl="0" indent="-306070" algn="l" rtl="0">
              <a:spcBef>
                <a:spcPts val="560"/>
              </a:spcBef>
              <a:spcAft>
                <a:spcPts val="0"/>
              </a:spcAft>
              <a:buNone/>
            </a:pPr>
            <a:endParaRPr sz="2400" b="1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548640" lvl="0" indent="-30607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You must eliminate regression and back-skipping to increase speed.</a:t>
            </a:r>
            <a:endParaRPr sz="2400" b="1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548640" lvl="0" indent="-306070" algn="l" rtl="0">
              <a:spcBef>
                <a:spcPts val="560"/>
              </a:spcBef>
              <a:spcAft>
                <a:spcPts val="0"/>
              </a:spcAft>
              <a:buNone/>
            </a:pPr>
            <a:endParaRPr sz="2400" b="1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548640" lvl="0" indent="-30607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You must use conditioning drills to increase horizontal peripheral vision span and the number of words registered per fixation.</a:t>
            </a:r>
            <a:endParaRPr sz="2400" b="1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548640" lvl="0" indent="-306070" algn="l" rtl="0">
              <a:spcBef>
                <a:spcPts val="560"/>
              </a:spcBef>
              <a:spcAft>
                <a:spcPts val="0"/>
              </a:spcAft>
              <a:buNone/>
            </a:pPr>
            <a:endParaRPr sz="2400" b="1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333333"/>
                </a:solidFill>
                <a:highlight>
                  <a:srgbClr val="FFFFFF"/>
                </a:highlight>
              </a:rPr>
              <a:t>Tim Farriss   </a:t>
            </a:r>
            <a:r>
              <a:rPr lang="en-US" sz="3000" b="1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000" b="1">
                <a:solidFill>
                  <a:srgbClr val="006621"/>
                </a:solidFill>
                <a:highlight>
                  <a:srgbClr val="FFFFFF"/>
                </a:highlight>
              </a:rPr>
              <a:t>fourhourworkweek.com/blog/</a:t>
            </a:r>
            <a:endParaRPr sz="3000" b="1">
              <a:solidFill>
                <a:srgbClr val="006621"/>
              </a:solidFill>
              <a:highlight>
                <a:srgbClr val="FFFFFF"/>
              </a:highlight>
            </a:endParaRPr>
          </a:p>
          <a:p>
            <a:pPr marL="0" marR="254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6621"/>
              </a:solidFill>
              <a:highlight>
                <a:srgbClr val="FFFFFF"/>
              </a:highlight>
            </a:endParaRPr>
          </a:p>
          <a:p>
            <a:pPr marL="548640" lvl="0" indent="-306070" algn="l" rtl="0">
              <a:spcBef>
                <a:spcPts val="560"/>
              </a:spcBef>
              <a:spcAft>
                <a:spcPts val="0"/>
              </a:spcAft>
              <a:buNone/>
            </a:pPr>
            <a:endParaRPr sz="3000" b="1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FFBBD8"/>
              </a:gs>
              <a:gs pos="46000">
                <a:srgbClr val="FE89BB"/>
              </a:gs>
              <a:gs pos="100000">
                <a:srgbClr val="CE005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4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FOUR CATEGORIES</a:t>
            </a:r>
            <a:endParaRPr sz="41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8229600" cy="4709160"/>
          </a:xfrm>
          <a:prstGeom prst="rect">
            <a:avLst/>
          </a:prstGeom>
          <a:gradFill>
            <a:gsLst>
              <a:gs pos="0">
                <a:srgbClr val="FFF2F7"/>
              </a:gs>
              <a:gs pos="34000">
                <a:srgbClr val="FFEEF4"/>
              </a:gs>
              <a:gs pos="100000">
                <a:srgbClr val="FF9FC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68296" marR="0" lvl="8" indent="-18389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Prose Fiction</a:t>
            </a:r>
            <a:endParaRPr/>
          </a:p>
          <a:p>
            <a:pPr marL="548640" marR="0" lvl="0" indent="-42164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Passages from short stories or novels </a:t>
            </a: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4419600"/>
            <a:ext cx="2421802" cy="1623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FFBBD8"/>
              </a:gs>
              <a:gs pos="46000">
                <a:srgbClr val="FE89BB"/>
              </a:gs>
              <a:gs pos="100000">
                <a:srgbClr val="CE005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4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HUMANITIES</a:t>
            </a:r>
            <a:endParaRPr sz="41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gradFill>
            <a:gsLst>
              <a:gs pos="0">
                <a:srgbClr val="FFF2F7"/>
              </a:gs>
              <a:gs pos="34000">
                <a:srgbClr val="FFEEF4"/>
              </a:gs>
              <a:gs pos="100000">
                <a:srgbClr val="FF9FC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Architecture, Art, Dance, Ethics, Film, Language, Literary Criticism, Memoir, Music, Personal Essays, Philosophy, Radio, Television, Theater  </a:t>
            </a: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4419600"/>
            <a:ext cx="1431950" cy="181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4419600"/>
            <a:ext cx="1126541" cy="1817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FFBBD8"/>
              </a:gs>
              <a:gs pos="46000">
                <a:srgbClr val="FE89BB"/>
              </a:gs>
              <a:gs pos="100000">
                <a:srgbClr val="CE005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4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SOCIAL SCIENCES</a:t>
            </a:r>
            <a:endParaRPr sz="41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gradFill>
            <a:gsLst>
              <a:gs pos="0">
                <a:srgbClr val="FFF2F7"/>
              </a:gs>
              <a:gs pos="34000">
                <a:srgbClr val="FFEEF4"/>
              </a:gs>
              <a:gs pos="100000">
                <a:srgbClr val="FF9FC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Verdana"/>
              <a:buChar char="⬜"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Anthropology, Archaeology, Biography, Business, Economics, Education, Geography, History, Political Science, Psychology, Sociology</a:t>
            </a: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3657600"/>
            <a:ext cx="2285714" cy="228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4648200"/>
            <a:ext cx="1828800" cy="150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FFBBD8"/>
              </a:gs>
              <a:gs pos="46000">
                <a:srgbClr val="FE89BB"/>
              </a:gs>
              <a:gs pos="100000">
                <a:srgbClr val="CE005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4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NATURAL SCIENCES</a:t>
            </a:r>
            <a:endParaRPr sz="41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gradFill>
            <a:gsLst>
              <a:gs pos="0">
                <a:srgbClr val="FFF6FA"/>
              </a:gs>
              <a:gs pos="34000">
                <a:srgbClr val="FFF3F8"/>
              </a:gs>
              <a:gs pos="100000">
                <a:srgbClr val="FFBBD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Anatomy, Astronomy, Biology, Botany, Chemistry, Ecology, Geology, Medicine, Meteorology, Microbiology, Natural History, Physiology, Physics, Technology, Zoology</a:t>
            </a: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6700" y="5006975"/>
            <a:ext cx="1257300" cy="185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876800"/>
            <a:ext cx="1812202" cy="166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7600" y="4244566"/>
            <a:ext cx="1910281" cy="2613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gradFill>
            <a:gsLst>
              <a:gs pos="0">
                <a:srgbClr val="FFBBD8"/>
              </a:gs>
              <a:gs pos="46000">
                <a:srgbClr val="FE89BB"/>
              </a:gs>
              <a:gs pos="100000">
                <a:srgbClr val="CE005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4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READING TEST SCORE</a:t>
            </a:r>
            <a:endParaRPr sz="41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  <a:gradFill>
            <a:gsLst>
              <a:gs pos="0">
                <a:srgbClr val="FFF2F7"/>
              </a:gs>
              <a:gs pos="34000">
                <a:srgbClr val="FFEEF4"/>
              </a:gs>
              <a:gs pos="100000">
                <a:srgbClr val="FF9FC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200" b="0" i="0" u="none" strike="noStrike" cap="small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Social studies/Science  Sub score</a:t>
            </a:r>
            <a:endParaRPr sz="2200" b="0" i="0" u="none" strike="noStrike" cap="small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  <a:gradFill>
            <a:gsLst>
              <a:gs pos="0">
                <a:srgbClr val="FFF2F7"/>
              </a:gs>
              <a:gs pos="34000">
                <a:srgbClr val="FFEEF4"/>
              </a:gs>
              <a:gs pos="100000">
                <a:srgbClr val="FF9FC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200" b="0" i="0" u="none" strike="noStrike" cap="small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Arts/Literature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200" b="0" i="0" u="none" strike="noStrike" cap="small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sub score</a:t>
            </a:r>
            <a:endParaRPr sz="2200" b="0" i="0" u="none" strike="noStrike" cap="small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  <a:gradFill>
            <a:gsLst>
              <a:gs pos="0">
                <a:srgbClr val="FFF6FA"/>
              </a:gs>
              <a:gs pos="34000">
                <a:srgbClr val="FFF3F8"/>
              </a:gs>
              <a:gs pos="100000">
                <a:srgbClr val="FFBBD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35 minutes to read the passages and answer 40 multiple choice questions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  <a:gradFill>
            <a:gsLst>
              <a:gs pos="0">
                <a:srgbClr val="FFF6FA"/>
              </a:gs>
              <a:gs pos="34000">
                <a:srgbClr val="FFF3F8"/>
              </a:gs>
              <a:gs pos="100000">
                <a:srgbClr val="FFBBD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53312" marR="0" lvl="3" indent="-711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53312" marR="0" lvl="3" indent="-18491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About 8 – 8 ½ minutes to read each passage and answer the questions that follow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FFBBD8"/>
              </a:gs>
              <a:gs pos="46000">
                <a:srgbClr val="FE89BB"/>
              </a:gs>
              <a:gs pos="100000">
                <a:srgbClr val="CE005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E91C0"/>
              </a:buClr>
              <a:buFont typeface="Verdana"/>
              <a:buNone/>
            </a:pPr>
            <a:r>
              <a:rPr lang="en-US" sz="3700" b="1" i="0" u="none" strike="noStrike" cap="non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What am I being tested on?</a:t>
            </a:r>
            <a:endParaRPr sz="3700" b="1" i="0" u="none" strike="noStrike" cap="non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Google Shape;150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gradFill>
            <a:gsLst>
              <a:gs pos="0">
                <a:srgbClr val="FFF2F7"/>
              </a:gs>
              <a:gs pos="34000">
                <a:srgbClr val="FFEEF4"/>
              </a:gs>
              <a:gs pos="100000">
                <a:srgbClr val="FF9FC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reading test evaluates your ability to understand the passages that appear in the test.</a:t>
            </a:r>
            <a:endParaRPr/>
          </a:p>
          <a:p>
            <a:pPr marL="548640" marR="0" lvl="0" indent="-4216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It does </a:t>
            </a:r>
            <a:r>
              <a:rPr lang="en-US" sz="2800" b="0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</a:t>
            </a: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test your ability to remember relevant facts from outside the passage.</a:t>
            </a:r>
            <a:endParaRPr/>
          </a:p>
          <a:p>
            <a:pPr marL="548640" marR="0" lvl="0" indent="-30607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 don’t need to be knowledgeable about the subject matter, but you do need to read attentively and think carefully about what you read. 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FFBBD8"/>
              </a:gs>
              <a:gs pos="46000">
                <a:srgbClr val="FE89BB"/>
              </a:gs>
              <a:gs pos="100000">
                <a:srgbClr val="CE005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37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4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PROSE FICTION</a:t>
            </a:r>
            <a:endParaRPr sz="41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gradFill>
            <a:gsLst>
              <a:gs pos="0">
                <a:srgbClr val="FFF2F7"/>
              </a:gs>
              <a:gs pos="34000">
                <a:srgbClr val="FFEEF4"/>
              </a:gs>
              <a:gs pos="100000">
                <a:srgbClr val="FF9FC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Passages generally include:</a:t>
            </a:r>
            <a:endParaRPr/>
          </a:p>
          <a:p>
            <a:pPr marL="548640" marR="0" lvl="0" indent="-42164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❖"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Narration of events</a:t>
            </a:r>
            <a:endParaRPr/>
          </a:p>
          <a:p>
            <a:pPr marL="548640" marR="0" lvl="0" indent="-314737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1683"/>
              <a:buFont typeface="Verdana"/>
              <a:buNone/>
            </a:pPr>
            <a:endParaRPr sz="2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❖"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Revelation of character</a:t>
            </a:r>
            <a:endParaRPr/>
          </a:p>
          <a:p>
            <a:pPr marL="548640" marR="0" lvl="0" indent="-314737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1683"/>
              <a:buFont typeface="Verdana"/>
              <a:buNone/>
            </a:pPr>
            <a:endParaRPr sz="2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❖"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Plot, characters, mood</a:t>
            </a:r>
            <a:endParaRPr/>
          </a:p>
          <a:p>
            <a:pPr marL="548640" marR="0" lvl="0" indent="-314737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1683"/>
              <a:buFont typeface="Verdana"/>
              <a:buNone/>
            </a:pPr>
            <a:endParaRPr sz="2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❖"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 aware of mood or tone, relationships of the characters, emotion implied by what characters say and how they say it</a:t>
            </a:r>
            <a:endParaRPr sz="2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8" name="Google Shape;15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1752600"/>
            <a:ext cx="2081784" cy="3121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pex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</Words>
  <Application>Microsoft Office PowerPoint</Application>
  <PresentationFormat>On-screen Show (4:3)</PresentationFormat>
  <Paragraphs>193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Georgia</vt:lpstr>
      <vt:lpstr>Verdana</vt:lpstr>
      <vt:lpstr>Apex</vt:lpstr>
      <vt:lpstr>ACT Reading Test</vt:lpstr>
      <vt:lpstr>CONTENT OF TEST </vt:lpstr>
      <vt:lpstr>FOUR CATEGORIES</vt:lpstr>
      <vt:lpstr>HUMANITIES</vt:lpstr>
      <vt:lpstr>SOCIAL SCIENCES</vt:lpstr>
      <vt:lpstr>NATURAL SCIENCES</vt:lpstr>
      <vt:lpstr>READING TEST SCORE</vt:lpstr>
      <vt:lpstr>What am I being tested on?</vt:lpstr>
      <vt:lpstr>PROSE FICTION</vt:lpstr>
      <vt:lpstr>HUMANITIES</vt:lpstr>
      <vt:lpstr>SOCIAL STUDIES</vt:lpstr>
      <vt:lpstr>NATURAL SCIENCES</vt:lpstr>
      <vt:lpstr>General Types of Questions</vt:lpstr>
      <vt:lpstr>Types of Questions cont.</vt:lpstr>
      <vt:lpstr>Strategies </vt:lpstr>
      <vt:lpstr>Strategies continued</vt:lpstr>
      <vt:lpstr>Find your own Strategy</vt:lpstr>
      <vt:lpstr>Overall Tips</vt:lpstr>
      <vt:lpstr>OMG!  I can’t read that fast!</vt:lpstr>
      <vt:lpstr>Possible Approaches?</vt:lpstr>
      <vt:lpstr>Practice Tests Will See What is best for you</vt:lpstr>
      <vt:lpstr>PowerPoint Presentation</vt:lpstr>
      <vt:lpstr>THE GOSPEL OF SPEED READING</vt:lpstr>
      <vt:lpstr>THE SCIENCE BEHIND SPEEDREADING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Reading Test</dc:title>
  <dc:creator>Harrelson, Robin</dc:creator>
  <cp:lastModifiedBy>Harrelson, Robin</cp:lastModifiedBy>
  <cp:revision>1</cp:revision>
  <dcterms:modified xsi:type="dcterms:W3CDTF">2020-01-10T18:57:17Z</dcterms:modified>
</cp:coreProperties>
</file>